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F2F"/>
    <a:srgbClr val="F7F0C5"/>
    <a:srgbClr val="E49B30"/>
    <a:srgbClr val="E7A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50" d="100"/>
          <a:sy n="150" d="100"/>
        </p:scale>
        <p:origin x="294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58FB6-30CE-4384-A5C0-B48DF3013F80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414AAEA-1785-42FD-8235-9E242FCC237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dirty="0"/>
            <a:t>Wer sind Wir?</a:t>
          </a:r>
          <a:endParaRPr lang="en-US" dirty="0"/>
        </a:p>
      </dgm:t>
    </dgm:pt>
    <dgm:pt modelId="{C6CC376C-9AF5-40A2-A881-4A957A6AB252}" type="parTrans" cxnId="{AF287740-3BF4-4F73-969B-407331CAA8A0}">
      <dgm:prSet/>
      <dgm:spPr/>
      <dgm:t>
        <a:bodyPr/>
        <a:lstStyle/>
        <a:p>
          <a:endParaRPr lang="en-US"/>
        </a:p>
      </dgm:t>
    </dgm:pt>
    <dgm:pt modelId="{8AA98B37-D09A-4F53-882A-12EDC8138142}" type="sibTrans" cxnId="{AF287740-3BF4-4F73-969B-407331CAA8A0}">
      <dgm:prSet/>
      <dgm:spPr/>
      <dgm:t>
        <a:bodyPr/>
        <a:lstStyle/>
        <a:p>
          <a:endParaRPr lang="en-US"/>
        </a:p>
      </dgm:t>
    </dgm:pt>
    <dgm:pt modelId="{498E1EBD-690F-4549-A4C4-B7546CABC70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dirty="0"/>
            <a:t>Was wollen wir erreichen?</a:t>
          </a:r>
          <a:endParaRPr lang="en-US" dirty="0"/>
        </a:p>
      </dgm:t>
    </dgm:pt>
    <dgm:pt modelId="{3AE6388F-58D3-4AA1-98C9-AE64C34F2414}" type="parTrans" cxnId="{6A857AE3-313F-4A33-B32B-8BDE07D7B29D}">
      <dgm:prSet/>
      <dgm:spPr/>
      <dgm:t>
        <a:bodyPr/>
        <a:lstStyle/>
        <a:p>
          <a:endParaRPr lang="en-US"/>
        </a:p>
      </dgm:t>
    </dgm:pt>
    <dgm:pt modelId="{A865397E-58F5-4672-BD49-C702F15766BB}" type="sibTrans" cxnId="{6A857AE3-313F-4A33-B32B-8BDE07D7B29D}">
      <dgm:prSet/>
      <dgm:spPr/>
      <dgm:t>
        <a:bodyPr/>
        <a:lstStyle/>
        <a:p>
          <a:endParaRPr lang="en-US"/>
        </a:p>
      </dgm:t>
    </dgm:pt>
    <dgm:pt modelId="{47987968-0D67-4167-B2B3-D64DC66F677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dirty="0"/>
            <a:t>Welche Erfolge haben wir bereits zu verzeichnen?</a:t>
          </a:r>
          <a:endParaRPr lang="en-US" dirty="0"/>
        </a:p>
      </dgm:t>
    </dgm:pt>
    <dgm:pt modelId="{46A6BE61-049C-4B8F-BFD7-25CD2F1B75FB}" type="parTrans" cxnId="{A2AFC210-A616-465E-AB28-FEC8E1857B59}">
      <dgm:prSet/>
      <dgm:spPr/>
      <dgm:t>
        <a:bodyPr/>
        <a:lstStyle/>
        <a:p>
          <a:endParaRPr lang="en-US"/>
        </a:p>
      </dgm:t>
    </dgm:pt>
    <dgm:pt modelId="{7CA9308A-DC2B-4E85-9508-00266B03B3C2}" type="sibTrans" cxnId="{A2AFC210-A616-465E-AB28-FEC8E1857B59}">
      <dgm:prSet/>
      <dgm:spPr/>
      <dgm:t>
        <a:bodyPr/>
        <a:lstStyle/>
        <a:p>
          <a:endParaRPr lang="en-US"/>
        </a:p>
      </dgm:t>
    </dgm:pt>
    <dgm:pt modelId="{6D508BF8-4441-4C26-97E2-1B4352C723E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dirty="0"/>
            <a:t>Wie wollen wir die Zukunft gestalten?</a:t>
          </a:r>
          <a:endParaRPr lang="en-US" dirty="0"/>
        </a:p>
      </dgm:t>
    </dgm:pt>
    <dgm:pt modelId="{6D39DB17-F848-4920-8089-80B1FD72B359}" type="parTrans" cxnId="{6B856A5E-A9C0-4D04-9EF3-FD5074028883}">
      <dgm:prSet/>
      <dgm:spPr/>
      <dgm:t>
        <a:bodyPr/>
        <a:lstStyle/>
        <a:p>
          <a:endParaRPr lang="en-US"/>
        </a:p>
      </dgm:t>
    </dgm:pt>
    <dgm:pt modelId="{F23ED8F9-D969-47F4-90D3-CDCA4B5AFBD0}" type="sibTrans" cxnId="{6B856A5E-A9C0-4D04-9EF3-FD5074028883}">
      <dgm:prSet/>
      <dgm:spPr/>
      <dgm:t>
        <a:bodyPr/>
        <a:lstStyle/>
        <a:p>
          <a:endParaRPr lang="en-US"/>
        </a:p>
      </dgm:t>
    </dgm:pt>
    <dgm:pt modelId="{2498DFBA-61B5-4D4F-94AF-7401C1CA6489}" type="pres">
      <dgm:prSet presAssocID="{3B758FB6-30CE-4384-A5C0-B48DF3013F80}" presName="linear" presStyleCnt="0">
        <dgm:presLayoutVars>
          <dgm:animLvl val="lvl"/>
          <dgm:resizeHandles val="exact"/>
        </dgm:presLayoutVars>
      </dgm:prSet>
      <dgm:spPr/>
    </dgm:pt>
    <dgm:pt modelId="{EA002D53-48A3-4E64-A8ED-8A5EA992DD50}" type="pres">
      <dgm:prSet presAssocID="{A414AAEA-1785-42FD-8235-9E242FCC2373}" presName="parentText" presStyleLbl="node1" presStyleIdx="0" presStyleCnt="4" custLinFactY="-18732" custLinFactNeighborX="39731" custLinFactNeighborY="-100000">
        <dgm:presLayoutVars>
          <dgm:chMax val="0"/>
          <dgm:bulletEnabled val="1"/>
        </dgm:presLayoutVars>
      </dgm:prSet>
      <dgm:spPr/>
    </dgm:pt>
    <dgm:pt modelId="{A2E0A210-29AA-427A-87B3-149DF4FBC106}" type="pres">
      <dgm:prSet presAssocID="{8AA98B37-D09A-4F53-882A-12EDC8138142}" presName="spacer" presStyleCnt="0"/>
      <dgm:spPr/>
    </dgm:pt>
    <dgm:pt modelId="{0B15A01A-737A-4376-9722-2A8CE61F8C87}" type="pres">
      <dgm:prSet presAssocID="{498E1EBD-690F-4549-A4C4-B7546CABC7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36AA8E-2087-425A-9509-043789C77C29}" type="pres">
      <dgm:prSet presAssocID="{A865397E-58F5-4672-BD49-C702F15766BB}" presName="spacer" presStyleCnt="0"/>
      <dgm:spPr/>
    </dgm:pt>
    <dgm:pt modelId="{4256A11B-629E-4D48-8ECB-54507A674C27}" type="pres">
      <dgm:prSet presAssocID="{47987968-0D67-4167-B2B3-D64DC66F677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EF5403-3D90-45B5-9DEF-1609C68C2A10}" type="pres">
      <dgm:prSet presAssocID="{7CA9308A-DC2B-4E85-9508-00266B03B3C2}" presName="spacer" presStyleCnt="0"/>
      <dgm:spPr/>
    </dgm:pt>
    <dgm:pt modelId="{97C0E25C-292B-4BF4-B1EF-472E7580CD11}" type="pres">
      <dgm:prSet presAssocID="{6D508BF8-4441-4C26-97E2-1B4352C723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2AFC210-A616-465E-AB28-FEC8E1857B59}" srcId="{3B758FB6-30CE-4384-A5C0-B48DF3013F80}" destId="{47987968-0D67-4167-B2B3-D64DC66F6773}" srcOrd="2" destOrd="0" parTransId="{46A6BE61-049C-4B8F-BFD7-25CD2F1B75FB}" sibTransId="{7CA9308A-DC2B-4E85-9508-00266B03B3C2}"/>
    <dgm:cxn modelId="{AF287740-3BF4-4F73-969B-407331CAA8A0}" srcId="{3B758FB6-30CE-4384-A5C0-B48DF3013F80}" destId="{A414AAEA-1785-42FD-8235-9E242FCC2373}" srcOrd="0" destOrd="0" parTransId="{C6CC376C-9AF5-40A2-A881-4A957A6AB252}" sibTransId="{8AA98B37-D09A-4F53-882A-12EDC8138142}"/>
    <dgm:cxn modelId="{C740505D-7F47-4B80-8663-054B1CFC64FE}" type="presOf" srcId="{A414AAEA-1785-42FD-8235-9E242FCC2373}" destId="{EA002D53-48A3-4E64-A8ED-8A5EA992DD50}" srcOrd="0" destOrd="0" presId="urn:microsoft.com/office/officeart/2005/8/layout/vList2"/>
    <dgm:cxn modelId="{6B856A5E-A9C0-4D04-9EF3-FD5074028883}" srcId="{3B758FB6-30CE-4384-A5C0-B48DF3013F80}" destId="{6D508BF8-4441-4C26-97E2-1B4352C723E3}" srcOrd="3" destOrd="0" parTransId="{6D39DB17-F848-4920-8089-80B1FD72B359}" sibTransId="{F23ED8F9-D969-47F4-90D3-CDCA4B5AFBD0}"/>
    <dgm:cxn modelId="{8B866277-F094-46FD-9D9F-8B1B5FBDC13C}" type="presOf" srcId="{498E1EBD-690F-4549-A4C4-B7546CABC70A}" destId="{0B15A01A-737A-4376-9722-2A8CE61F8C87}" srcOrd="0" destOrd="0" presId="urn:microsoft.com/office/officeart/2005/8/layout/vList2"/>
    <dgm:cxn modelId="{2DF4CB9B-7B99-4704-83DA-314164A5D45C}" type="presOf" srcId="{6D508BF8-4441-4C26-97E2-1B4352C723E3}" destId="{97C0E25C-292B-4BF4-B1EF-472E7580CD11}" srcOrd="0" destOrd="0" presId="urn:microsoft.com/office/officeart/2005/8/layout/vList2"/>
    <dgm:cxn modelId="{C7941CAF-165F-49D3-A49C-395CBC71B684}" type="presOf" srcId="{3B758FB6-30CE-4384-A5C0-B48DF3013F80}" destId="{2498DFBA-61B5-4D4F-94AF-7401C1CA6489}" srcOrd="0" destOrd="0" presId="urn:microsoft.com/office/officeart/2005/8/layout/vList2"/>
    <dgm:cxn modelId="{C9266DAF-FF46-414A-8CF7-5C901D3B3EA6}" type="presOf" srcId="{47987968-0D67-4167-B2B3-D64DC66F6773}" destId="{4256A11B-629E-4D48-8ECB-54507A674C27}" srcOrd="0" destOrd="0" presId="urn:microsoft.com/office/officeart/2005/8/layout/vList2"/>
    <dgm:cxn modelId="{6A857AE3-313F-4A33-B32B-8BDE07D7B29D}" srcId="{3B758FB6-30CE-4384-A5C0-B48DF3013F80}" destId="{498E1EBD-690F-4549-A4C4-B7546CABC70A}" srcOrd="1" destOrd="0" parTransId="{3AE6388F-58D3-4AA1-98C9-AE64C34F2414}" sibTransId="{A865397E-58F5-4672-BD49-C702F15766BB}"/>
    <dgm:cxn modelId="{75BCF9C7-FDD1-4F27-AFCC-37EA79C1C344}" type="presParOf" srcId="{2498DFBA-61B5-4D4F-94AF-7401C1CA6489}" destId="{EA002D53-48A3-4E64-A8ED-8A5EA992DD50}" srcOrd="0" destOrd="0" presId="urn:microsoft.com/office/officeart/2005/8/layout/vList2"/>
    <dgm:cxn modelId="{5B73106A-0A1D-4EFF-BC5F-237498BFDA68}" type="presParOf" srcId="{2498DFBA-61B5-4D4F-94AF-7401C1CA6489}" destId="{A2E0A210-29AA-427A-87B3-149DF4FBC106}" srcOrd="1" destOrd="0" presId="urn:microsoft.com/office/officeart/2005/8/layout/vList2"/>
    <dgm:cxn modelId="{E2739B31-8403-4BDC-B7A1-71E30ECD1D34}" type="presParOf" srcId="{2498DFBA-61B5-4D4F-94AF-7401C1CA6489}" destId="{0B15A01A-737A-4376-9722-2A8CE61F8C87}" srcOrd="2" destOrd="0" presId="urn:microsoft.com/office/officeart/2005/8/layout/vList2"/>
    <dgm:cxn modelId="{9B659448-C053-41C0-984B-8E4A16914EF4}" type="presParOf" srcId="{2498DFBA-61B5-4D4F-94AF-7401C1CA6489}" destId="{5136AA8E-2087-425A-9509-043789C77C29}" srcOrd="3" destOrd="0" presId="urn:microsoft.com/office/officeart/2005/8/layout/vList2"/>
    <dgm:cxn modelId="{AFBCD242-80EF-474F-8CFD-8614386B4932}" type="presParOf" srcId="{2498DFBA-61B5-4D4F-94AF-7401C1CA6489}" destId="{4256A11B-629E-4D48-8ECB-54507A674C27}" srcOrd="4" destOrd="0" presId="urn:microsoft.com/office/officeart/2005/8/layout/vList2"/>
    <dgm:cxn modelId="{CEEBE91F-4E37-4D76-85C2-7EF10537557F}" type="presParOf" srcId="{2498DFBA-61B5-4D4F-94AF-7401C1CA6489}" destId="{A2EF5403-3D90-45B5-9DEF-1609C68C2A10}" srcOrd="5" destOrd="0" presId="urn:microsoft.com/office/officeart/2005/8/layout/vList2"/>
    <dgm:cxn modelId="{F813CF28-36B2-4901-91E8-F15FEB7AB8EB}" type="presParOf" srcId="{2498DFBA-61B5-4D4F-94AF-7401C1CA6489}" destId="{97C0E25C-292B-4BF4-B1EF-472E7580CD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02D53-48A3-4E64-A8ED-8A5EA992DD50}">
      <dsp:nvSpPr>
        <dsp:cNvPr id="0" name=""/>
        <dsp:cNvSpPr/>
      </dsp:nvSpPr>
      <dsp:spPr>
        <a:xfrm>
          <a:off x="0" y="0"/>
          <a:ext cx="6356394" cy="1072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Wer sind Wir?</a:t>
          </a:r>
          <a:endParaRPr lang="en-US" sz="2700" kern="1200" dirty="0"/>
        </a:p>
      </dsp:txBody>
      <dsp:txXfrm>
        <a:off x="52359" y="52359"/>
        <a:ext cx="6251676" cy="967861"/>
      </dsp:txXfrm>
    </dsp:sp>
    <dsp:sp modelId="{0B15A01A-737A-4376-9722-2A8CE61F8C87}">
      <dsp:nvSpPr>
        <dsp:cNvPr id="0" name=""/>
        <dsp:cNvSpPr/>
      </dsp:nvSpPr>
      <dsp:spPr>
        <a:xfrm>
          <a:off x="0" y="1151522"/>
          <a:ext cx="6356394" cy="1072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Was wollen wir erreichen?</a:t>
          </a:r>
          <a:endParaRPr lang="en-US" sz="2700" kern="1200" dirty="0"/>
        </a:p>
      </dsp:txBody>
      <dsp:txXfrm>
        <a:off x="52359" y="1203881"/>
        <a:ext cx="6251676" cy="967861"/>
      </dsp:txXfrm>
    </dsp:sp>
    <dsp:sp modelId="{4256A11B-629E-4D48-8ECB-54507A674C27}">
      <dsp:nvSpPr>
        <dsp:cNvPr id="0" name=""/>
        <dsp:cNvSpPr/>
      </dsp:nvSpPr>
      <dsp:spPr>
        <a:xfrm>
          <a:off x="0" y="2301861"/>
          <a:ext cx="6356394" cy="1072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Welche Erfolge haben wir bereits zu verzeichnen?</a:t>
          </a:r>
          <a:endParaRPr lang="en-US" sz="2700" kern="1200" dirty="0"/>
        </a:p>
      </dsp:txBody>
      <dsp:txXfrm>
        <a:off x="52359" y="2354220"/>
        <a:ext cx="6251676" cy="967861"/>
      </dsp:txXfrm>
    </dsp:sp>
    <dsp:sp modelId="{97C0E25C-292B-4BF4-B1EF-472E7580CD11}">
      <dsp:nvSpPr>
        <dsp:cNvPr id="0" name=""/>
        <dsp:cNvSpPr/>
      </dsp:nvSpPr>
      <dsp:spPr>
        <a:xfrm>
          <a:off x="0" y="3452200"/>
          <a:ext cx="6356394" cy="1072579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Wie wollen wir die Zukunft gestalten?</a:t>
          </a:r>
          <a:endParaRPr lang="en-US" sz="2700" kern="1200" dirty="0"/>
        </a:p>
      </dsp:txBody>
      <dsp:txXfrm>
        <a:off x="52359" y="3504559"/>
        <a:ext cx="6251676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333EB-CB27-407C-8B59-26DD56E202B5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B4DC0-46BE-48DB-9885-2F247DBBC5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53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1D7D6CD-1F57-43E7-BF20-E325F3BF637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687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7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3B47D-4C95-47A8-BBE1-89B4C203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8C1A6B-BA84-44E3-AD49-F74160CCC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42CC9-DC91-4A86-81DD-94BCED61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750F8-0440-41D8-9D05-F38463EA7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4720B-E6D1-434F-A5F2-6A0078BA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82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43605" y="274638"/>
            <a:ext cx="8256917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43605" y="1600201"/>
            <a:ext cx="90387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7" name="Bild 4" descr="Beschreibung: roter_balk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606" y="6237312"/>
            <a:ext cx="9074745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15992" y="6303986"/>
            <a:ext cx="851214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rbel" pitchFamily="34" charset="0"/>
              </a:rPr>
              <a:t>Deutschlands jüngste Energieberater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Bild 1" descr="Beschreibung: roter_quadra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569" y="260649"/>
            <a:ext cx="721783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6533" y="351297"/>
            <a:ext cx="702192" cy="3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fld id="{C1D7D6CD-1F57-43E7-BF20-E325F3BF637D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0738F59-9EC7-427D-9B07-292044BD7C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9" y="6376215"/>
            <a:ext cx="1680000" cy="1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200" b="1" kern="1200">
          <a:solidFill>
            <a:srgbClr val="EA5523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C19D1-88D7-4F31-9A64-4F07D4A65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Vorstellung von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675173-A45C-472E-B2A7-2B4A341F0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4292"/>
            <a:ext cx="9144000" cy="1655762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Vorstandmitglieder: Hannes Braune, Levi Perner und Béla Gruhl</a:t>
            </a:r>
          </a:p>
          <a:p>
            <a:r>
              <a:rPr lang="de-DE" dirty="0"/>
              <a:t>Aufsichtsratsmitglieder: Kilian Maschke, Johann Fechner und Benjamin Blättermann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269C96-4768-41AC-9030-FBC259949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8493"/>
            <a:ext cx="3048000" cy="476250"/>
          </a:xfrm>
          <a:prstGeom prst="rect">
            <a:avLst/>
          </a:prstGeom>
        </p:spPr>
      </p:pic>
      <p:pic>
        <p:nvPicPr>
          <p:cNvPr id="5" name="Grafik 4" descr="Ein Bild, das Objekt enthält.&#10;&#10;Mit sehr hoher Zuverlässigkeit generierte Beschreibung">
            <a:extLst>
              <a:ext uri="{FF2B5EF4-FFF2-40B4-BE49-F238E27FC236}">
                <a16:creationId xmlns:a16="http://schemas.microsoft.com/office/drawing/2014/main" id="{C0658F71-D98A-43F4-A04D-302C08FBF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1" y="0"/>
            <a:ext cx="1905000" cy="1905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D137E3-A935-4492-8B01-33286FEC1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980" y="5186108"/>
            <a:ext cx="3620005" cy="952633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015DC8-27DA-485D-BDF5-FAB86F40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45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6CADA-0BCB-4E75-8D30-08CC0FD7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de-DE" sz="24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A460375-F9DA-49B6-B084-D61E0E4E8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586" y="426721"/>
            <a:ext cx="3993216" cy="564719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E9A3B2-790A-4B46-9540-5A16F5B7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14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0BFBB48-556D-4CC7-9267-CDEF79F19F57}"/>
              </a:ext>
            </a:extLst>
          </p:cNvPr>
          <p:cNvSpPr txBox="1">
            <a:spLocks/>
          </p:cNvSpPr>
          <p:nvPr/>
        </p:nvSpPr>
        <p:spPr>
          <a:xfrm>
            <a:off x="2696005" y="427038"/>
            <a:ext cx="8256917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EA5523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/>
              <a:t>Was haben wir bereits an unserer Schule gemacht?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B30A3B-AC71-4F8E-8105-42E4200E9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605" y="1600201"/>
            <a:ext cx="9038795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Errichtung von CO2-Messdisplays in einigen Räumen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Einrichtung eines Raumklimadatenmessnetzwerkes im gesamten Schulhaues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Errichtung unseres eigenen Raumes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Start von </a:t>
            </a:r>
            <a:r>
              <a:rPr lang="de-DE" sz="2400" b="0" dirty="0" err="1">
                <a:solidFill>
                  <a:srgbClr val="F15F2F"/>
                </a:solidFill>
              </a:rPr>
              <a:t>Kampangen</a:t>
            </a:r>
            <a:endParaRPr lang="de-DE" sz="2400" b="0" dirty="0">
              <a:solidFill>
                <a:srgbClr val="F15F2F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„KIPPEN HILFT NICHT“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15F2F"/>
                </a:solidFill>
              </a:rPr>
              <a:t>„RECYCLE,WAS GEHT“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Aufbau eines YouTube Kanals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0" dirty="0">
              <a:solidFill>
                <a:srgbClr val="F15F2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0" dirty="0">
              <a:solidFill>
                <a:srgbClr val="F15F2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89F262-363E-4DF5-B06F-7D8152FA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0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CF678-E478-41B5-89C9-AB6D847E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10B33E-833C-4794-A989-34390FDB5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7E678B-22C6-4440-B7FC-C26450B8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12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3E3668-DDBE-4C70-A325-0379B8F01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229"/>
            <a:ext cx="12192000" cy="38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C19D1-88D7-4F31-9A64-4F07D4A65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Vorstellung von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675173-A45C-472E-B2A7-2B4A341F0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4292"/>
            <a:ext cx="9144000" cy="1655762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Vorstandmitglieder: Hannes Braune, Levi Perner und Béla Gruhl</a:t>
            </a:r>
          </a:p>
          <a:p>
            <a:r>
              <a:rPr lang="de-DE" dirty="0"/>
              <a:t>Aufsichtsratsmitglieder: Kilian Maschke, Johann Fechner und Benjamin Blättermann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269C96-4768-41AC-9030-FBC259949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8493"/>
            <a:ext cx="3048000" cy="476250"/>
          </a:xfrm>
          <a:prstGeom prst="rect">
            <a:avLst/>
          </a:prstGeom>
        </p:spPr>
      </p:pic>
      <p:pic>
        <p:nvPicPr>
          <p:cNvPr id="5" name="Grafik 4" descr="Ein Bild, das Objekt enthält.&#10;&#10;Mit sehr hoher Zuverlässigkeit generierte Beschreibung">
            <a:extLst>
              <a:ext uri="{FF2B5EF4-FFF2-40B4-BE49-F238E27FC236}">
                <a16:creationId xmlns:a16="http://schemas.microsoft.com/office/drawing/2014/main" id="{C0658F71-D98A-43F4-A04D-302C08FBF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1" y="0"/>
            <a:ext cx="1905000" cy="1905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D137E3-A935-4492-8B01-33286FEC1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980" y="5186108"/>
            <a:ext cx="3620005" cy="952633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015DC8-27DA-485D-BDF5-FAB86F40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52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D928E35-5ACE-45A9-8D07-1891DFBE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27" y="274638"/>
            <a:ext cx="8256917" cy="1210146"/>
          </a:xfrm>
        </p:spPr>
        <p:txBody>
          <a:bodyPr/>
          <a:lstStyle/>
          <a:p>
            <a:pPr algn="l"/>
            <a:r>
              <a:rPr lang="de-DE" sz="3600" dirty="0"/>
              <a:t>Inhalt</a:t>
            </a:r>
            <a:br>
              <a:rPr lang="de-DE" sz="2400" dirty="0"/>
            </a:br>
            <a:endParaRPr lang="de-DE" dirty="0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F741F780-3989-4B7F-80E3-46D029BD7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60732"/>
              </p:ext>
            </p:extLst>
          </p:nvPr>
        </p:nvGraphicFramePr>
        <p:xfrm>
          <a:off x="4529320" y="1234440"/>
          <a:ext cx="635639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0DE1647-E7F8-452D-9F50-677494D2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Person, drinnen, Boden, Wand enthält.&#10;&#10;Mit sehr hoher Zuverlässigkeit generierte Beschreibung">
            <a:extLst>
              <a:ext uri="{FF2B5EF4-FFF2-40B4-BE49-F238E27FC236}">
                <a16:creationId xmlns:a16="http://schemas.microsoft.com/office/drawing/2014/main" id="{A71239D4-AE57-428E-83A9-CFD2F2B1A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/>
          <a:stretch/>
        </p:blipFill>
        <p:spPr>
          <a:xfrm>
            <a:off x="20" y="10"/>
            <a:ext cx="12191980" cy="4571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964B98-28EA-4AA9-85B8-9B25EBA6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 err="1"/>
              <a:t>Wer</a:t>
            </a:r>
            <a:r>
              <a:rPr lang="en-US" sz="3800" dirty="0"/>
              <a:t> </a:t>
            </a:r>
            <a:r>
              <a:rPr lang="en-US" sz="3800" dirty="0" err="1"/>
              <a:t>sind</a:t>
            </a:r>
            <a:r>
              <a:rPr lang="en-US" sz="3800" dirty="0"/>
              <a:t> </a:t>
            </a:r>
            <a:r>
              <a:rPr lang="en-US" sz="3800" dirty="0" err="1"/>
              <a:t>Wir</a:t>
            </a:r>
            <a:r>
              <a:rPr lang="en-US" sz="3800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D931D6D-BB6D-42C9-8A10-DA427B85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5315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D7E3BA0-F69B-4F79-98E9-288900B71BF0}"/>
              </a:ext>
            </a:extLst>
          </p:cNvPr>
          <p:cNvSpPr txBox="1">
            <a:spLocks/>
          </p:cNvSpPr>
          <p:nvPr/>
        </p:nvSpPr>
        <p:spPr>
          <a:xfrm>
            <a:off x="2778243" y="1210811"/>
            <a:ext cx="7787640" cy="1210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EA5523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sz="3800"/>
              <a:t>Wer sind Wir?</a:t>
            </a:r>
            <a:endParaRPr lang="en-US" sz="3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26B8570-8063-44CE-9FF7-E208E80AB260}"/>
              </a:ext>
            </a:extLst>
          </p:cNvPr>
          <p:cNvSpPr txBox="1"/>
          <p:nvPr/>
        </p:nvSpPr>
        <p:spPr>
          <a:xfrm>
            <a:off x="1706880" y="2899954"/>
            <a:ext cx="867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15F2F"/>
                </a:solidFill>
              </a:rPr>
              <a:t>5 Energieberater und 4 </a:t>
            </a:r>
            <a:r>
              <a:rPr lang="de-DE" dirty="0" err="1">
                <a:solidFill>
                  <a:srgbClr val="F15F2F"/>
                </a:solidFill>
              </a:rPr>
              <a:t>Energiemanger</a:t>
            </a:r>
            <a:endParaRPr lang="de-DE" dirty="0">
              <a:solidFill>
                <a:srgbClr val="F15F2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15F2F"/>
                </a:solidFill>
              </a:rPr>
              <a:t>Firmengründer von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15F2F"/>
                </a:solidFill>
              </a:rPr>
              <a:t>Schüler der 7. bis 12. Klasse</a:t>
            </a:r>
            <a:br>
              <a:rPr lang="de-DE" dirty="0">
                <a:solidFill>
                  <a:srgbClr val="F15F2F"/>
                </a:solidFill>
              </a:rPr>
            </a:br>
            <a:endParaRPr lang="de-DE" dirty="0">
              <a:solidFill>
                <a:srgbClr val="F15F2F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6DAC774-6C6A-42C7-A03C-BAF09BE37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3" y="3311277"/>
            <a:ext cx="1158240" cy="180975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E1A658-1312-4D75-996D-342A9551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8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42840-7C8B-4BA2-B948-E98DA65E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Unterschied zwischen Manger und Berater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86F3219-5BD9-4F2F-BF75-0E1AD5E9D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683625"/>
              </p:ext>
            </p:extLst>
          </p:nvPr>
        </p:nvGraphicFramePr>
        <p:xfrm>
          <a:off x="2543175" y="1600200"/>
          <a:ext cx="9039225" cy="15087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013075">
                  <a:extLst>
                    <a:ext uri="{9D8B030D-6E8A-4147-A177-3AD203B41FA5}">
                      <a16:colId xmlns:a16="http://schemas.microsoft.com/office/drawing/2014/main" val="3298246254"/>
                    </a:ext>
                  </a:extLst>
                </a:gridCol>
                <a:gridCol w="3013075">
                  <a:extLst>
                    <a:ext uri="{9D8B030D-6E8A-4147-A177-3AD203B41FA5}">
                      <a16:colId xmlns:a16="http://schemas.microsoft.com/office/drawing/2014/main" val="119159118"/>
                    </a:ext>
                  </a:extLst>
                </a:gridCol>
                <a:gridCol w="3013075">
                  <a:extLst>
                    <a:ext uri="{9D8B030D-6E8A-4147-A177-3AD203B41FA5}">
                      <a16:colId xmlns:a16="http://schemas.microsoft.com/office/drawing/2014/main" val="870379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Kriterium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Energiemanager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Energieberater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3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Schriftliche Prüfung absolviert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1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Mündliche Prüfung absolviert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08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Jahrelange Erfahrung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      </a:t>
                      </a:r>
                      <a:r>
                        <a:rPr lang="de-DE" sz="2000" dirty="0"/>
                        <a:t>(          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755897"/>
                  </a:ext>
                </a:extLst>
              </a:tr>
            </a:tbl>
          </a:graphicData>
        </a:graphic>
      </p:graphicFrame>
      <p:pic>
        <p:nvPicPr>
          <p:cNvPr id="8" name="Grafik 7" descr="Häkchen">
            <a:extLst>
              <a:ext uri="{FF2B5EF4-FFF2-40B4-BE49-F238E27FC236}">
                <a16:creationId xmlns:a16="http://schemas.microsoft.com/office/drawing/2014/main" id="{FFE6F1DC-1544-43EB-827D-A0ABE093B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2009" y="1982181"/>
            <a:ext cx="376084" cy="376084"/>
          </a:xfrm>
          <a:prstGeom prst="rect">
            <a:avLst/>
          </a:prstGeom>
        </p:spPr>
      </p:pic>
      <p:pic>
        <p:nvPicPr>
          <p:cNvPr id="20" name="Grafik 19" descr="Schließen">
            <a:extLst>
              <a:ext uri="{FF2B5EF4-FFF2-40B4-BE49-F238E27FC236}">
                <a16:creationId xmlns:a16="http://schemas.microsoft.com/office/drawing/2014/main" id="{0155FDCF-8951-4655-858D-67C22D917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6096000" y="1982181"/>
            <a:ext cx="376084" cy="376084"/>
          </a:xfrm>
          <a:prstGeom prst="rect">
            <a:avLst/>
          </a:prstGeom>
        </p:spPr>
      </p:pic>
      <p:pic>
        <p:nvPicPr>
          <p:cNvPr id="21" name="Grafik 20" descr="Schließen">
            <a:extLst>
              <a:ext uri="{FF2B5EF4-FFF2-40B4-BE49-F238E27FC236}">
                <a16:creationId xmlns:a16="http://schemas.microsoft.com/office/drawing/2014/main" id="{A05DAD6A-67A6-4148-A1B8-DEBFA3DDC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V="1">
            <a:off x="6096000" y="2336636"/>
            <a:ext cx="376084" cy="376084"/>
          </a:xfrm>
          <a:prstGeom prst="rect">
            <a:avLst/>
          </a:prstGeom>
        </p:spPr>
      </p:pic>
      <p:pic>
        <p:nvPicPr>
          <p:cNvPr id="22" name="Grafik 21" descr="Häkchen">
            <a:extLst>
              <a:ext uri="{FF2B5EF4-FFF2-40B4-BE49-F238E27FC236}">
                <a16:creationId xmlns:a16="http://schemas.microsoft.com/office/drawing/2014/main" id="{B09C3193-DD83-420C-8011-03EC849C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2009" y="2327289"/>
            <a:ext cx="376084" cy="376084"/>
          </a:xfrm>
          <a:prstGeom prst="rect">
            <a:avLst/>
          </a:prstGeom>
        </p:spPr>
      </p:pic>
      <p:pic>
        <p:nvPicPr>
          <p:cNvPr id="23" name="Grafik 22" descr="Häkchen">
            <a:extLst>
              <a:ext uri="{FF2B5EF4-FFF2-40B4-BE49-F238E27FC236}">
                <a16:creationId xmlns:a16="http://schemas.microsoft.com/office/drawing/2014/main" id="{30FAEE7F-7091-49A1-A6BA-0DE45B68D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2009" y="2700180"/>
            <a:ext cx="376084" cy="376084"/>
          </a:xfrm>
          <a:prstGeom prst="rect">
            <a:avLst/>
          </a:prstGeom>
        </p:spPr>
      </p:pic>
      <p:pic>
        <p:nvPicPr>
          <p:cNvPr id="25" name="Grafik 24" descr="Häkchen">
            <a:extLst>
              <a:ext uri="{FF2B5EF4-FFF2-40B4-BE49-F238E27FC236}">
                <a16:creationId xmlns:a16="http://schemas.microsoft.com/office/drawing/2014/main" id="{1AB1D22D-8672-47B9-B948-A2C1F967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2712720"/>
            <a:ext cx="376084" cy="376084"/>
          </a:xfrm>
          <a:prstGeom prst="rect">
            <a:avLst/>
          </a:prstGeom>
        </p:spPr>
      </p:pic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1CE8C56B-0E43-4B3C-8635-EA038E80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63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52BF1-0597-47D4-8BC1-7679FB53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Was wollen wir bei euch machen?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2302E8-5B7D-4A21-9221-FD080FD10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Durchführung eines Energiechecks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15F2F"/>
                </a:solidFill>
              </a:rPr>
              <a:t>-&gt; </a:t>
            </a:r>
            <a:r>
              <a:rPr lang="de-DE" sz="2400" dirty="0" err="1">
                <a:solidFill>
                  <a:srgbClr val="F15F2F"/>
                </a:solidFill>
              </a:rPr>
              <a:t>Verbesserungsmaßnen</a:t>
            </a:r>
            <a:r>
              <a:rPr lang="de-DE" sz="2400" dirty="0">
                <a:solidFill>
                  <a:srgbClr val="F15F2F"/>
                </a:solidFill>
              </a:rPr>
              <a:t> für eine höhere </a:t>
            </a:r>
            <a:r>
              <a:rPr lang="de-DE" sz="2400" dirty="0" err="1">
                <a:solidFill>
                  <a:srgbClr val="F15F2F"/>
                </a:solidFill>
              </a:rPr>
              <a:t>Energieeffizenz</a:t>
            </a:r>
            <a:endParaRPr lang="de-DE" sz="2400" dirty="0">
              <a:solidFill>
                <a:srgbClr val="F15F2F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Durführung eines </a:t>
            </a:r>
            <a:r>
              <a:rPr lang="de-DE" sz="2400" b="0" dirty="0" err="1">
                <a:solidFill>
                  <a:srgbClr val="F15F2F"/>
                </a:solidFill>
              </a:rPr>
              <a:t>Lüftungwettbewerbes</a:t>
            </a:r>
            <a:endParaRPr lang="de-DE" sz="2400" b="0" dirty="0">
              <a:solidFill>
                <a:srgbClr val="F15F2F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15F2F"/>
                </a:solidFill>
              </a:rPr>
              <a:t>-&gt; Optimierung des </a:t>
            </a:r>
            <a:r>
              <a:rPr lang="de-DE" sz="2400" dirty="0" err="1">
                <a:solidFill>
                  <a:srgbClr val="F15F2F"/>
                </a:solidFill>
              </a:rPr>
              <a:t>Lüftungverhalten</a:t>
            </a:r>
            <a:endParaRPr lang="de-DE" sz="2400" b="0" dirty="0">
              <a:solidFill>
                <a:srgbClr val="F15F2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4ADC58-7238-4E23-9FE0-50F243DE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28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238A7-D872-42C3-8290-338C0D3A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dirty="0"/>
              <a:t>Was haben wir bereits an anderen Schulen gemacht?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4CDF22-290F-42D5-BF8E-E39E0503E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rgbClr val="F15F2F"/>
                </a:solidFill>
              </a:rPr>
              <a:t>Rosa-Luxemburg Gymnasium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Durführung eines </a:t>
            </a:r>
            <a:r>
              <a:rPr lang="de-DE" sz="2400" b="0" dirty="0" err="1">
                <a:solidFill>
                  <a:srgbClr val="F15F2F"/>
                </a:solidFill>
              </a:rPr>
              <a:t>Lüftungwettbewerbes</a:t>
            </a:r>
            <a:endParaRPr lang="de-DE" sz="2400" b="0" dirty="0">
              <a:solidFill>
                <a:srgbClr val="F15F2F"/>
              </a:solidFill>
            </a:endParaRPr>
          </a:p>
          <a:p>
            <a:r>
              <a:rPr lang="de-DE" sz="2400" dirty="0">
                <a:solidFill>
                  <a:srgbClr val="F15F2F"/>
                </a:solidFill>
              </a:rPr>
              <a:t>Schule am Falkplatz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Lizenzierte Produktion und Vermarktung eines </a:t>
            </a:r>
            <a:r>
              <a:rPr lang="de-DE" sz="2400" b="0" dirty="0" err="1">
                <a:solidFill>
                  <a:srgbClr val="F15F2F"/>
                </a:solidFill>
              </a:rPr>
              <a:t>Energeispieles</a:t>
            </a:r>
            <a:endParaRPr lang="de-DE" sz="2400" b="0" dirty="0">
              <a:solidFill>
                <a:srgbClr val="F15F2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Durführung eines </a:t>
            </a:r>
            <a:r>
              <a:rPr lang="de-DE" sz="2400" b="0" dirty="0" err="1">
                <a:solidFill>
                  <a:srgbClr val="F15F2F"/>
                </a:solidFill>
              </a:rPr>
              <a:t>Feinstaubsmessprojektes</a:t>
            </a:r>
            <a:endParaRPr lang="de-DE" sz="2400" b="0" dirty="0">
              <a:solidFill>
                <a:srgbClr val="F15F2F"/>
              </a:solidFill>
            </a:endParaRPr>
          </a:p>
          <a:p>
            <a:r>
              <a:rPr lang="de-DE" sz="2400" dirty="0">
                <a:solidFill>
                  <a:srgbClr val="F15F2F"/>
                </a:solidFill>
              </a:rPr>
              <a:t>Gemeinschaftsschule </a:t>
            </a:r>
            <a:r>
              <a:rPr lang="de-DE" sz="2400" dirty="0" err="1">
                <a:solidFill>
                  <a:srgbClr val="F15F2F"/>
                </a:solidFill>
              </a:rPr>
              <a:t>Effeuweg</a:t>
            </a:r>
            <a:endParaRPr lang="de-DE" sz="2400" dirty="0">
              <a:solidFill>
                <a:srgbClr val="F15F2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Durchführung eines Lüftungswettbewerbes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18219C-7B56-489C-A1B6-D7EA28BC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8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0BFBB48-556D-4CC7-9267-CDEF79F19F57}"/>
              </a:ext>
            </a:extLst>
          </p:cNvPr>
          <p:cNvSpPr txBox="1">
            <a:spLocks/>
          </p:cNvSpPr>
          <p:nvPr/>
        </p:nvSpPr>
        <p:spPr>
          <a:xfrm>
            <a:off x="2696005" y="427038"/>
            <a:ext cx="8256917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EA5523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/>
              <a:t>Was haben wir bereits an unserer Schule gemacht?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B30A3B-AC71-4F8E-8105-42E4200E9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605" y="1600201"/>
            <a:ext cx="9038795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Errichtung von CO2-Messdisplays in einigen Räumen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Einrichtung eines Raumklimadatenmessnetzwerkes im gesamten Schulhaues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Errichtung unseres eigenen Raumes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Start von </a:t>
            </a:r>
            <a:r>
              <a:rPr lang="de-DE" sz="2400" b="0" dirty="0" err="1">
                <a:solidFill>
                  <a:srgbClr val="F15F2F"/>
                </a:solidFill>
              </a:rPr>
              <a:t>Kampangen</a:t>
            </a:r>
            <a:endParaRPr lang="de-DE" sz="2400" b="0" dirty="0">
              <a:solidFill>
                <a:srgbClr val="F15F2F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rgbClr val="F15F2F"/>
                </a:solidFill>
              </a:rPr>
              <a:t>„KIPPEN HILFT NICHT“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15F2F"/>
                </a:solidFill>
              </a:rPr>
              <a:t>„RECYCLE,WAS GEHT“</a:t>
            </a:r>
            <a:endParaRPr lang="de-DE" sz="2400" b="0" dirty="0">
              <a:solidFill>
                <a:srgbClr val="F15F2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0" dirty="0">
              <a:solidFill>
                <a:srgbClr val="F15F2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0" dirty="0">
              <a:solidFill>
                <a:srgbClr val="F15F2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89F262-363E-4DF5-B06F-7D8152FA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84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6CADA-0BCB-4E75-8D30-08CC0FD7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de-DE" sz="2400" dirty="0"/>
          </a:p>
        </p:txBody>
      </p:sp>
      <p:pic>
        <p:nvPicPr>
          <p:cNvPr id="6" name="Inhaltsplatzhalter 5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DA460375-F9DA-49B6-B084-D61E0E4E8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86" y="426720"/>
            <a:ext cx="3993216" cy="564719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E9A3B2-790A-4B46-9540-5A16F5B7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D6CD-1F57-43E7-BF20-E325F3BF637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83798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_energyEC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_energyECO" id="{76227980-3E82-49C9-9653-66DF8A22251D}" vid="{C51AE39A-06A8-4D23-9B88-837FA3BEE2C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Design_energyECO</Template>
  <TotalTime>0</TotalTime>
  <Words>262</Words>
  <Application>Microsoft Office PowerPoint</Application>
  <PresentationFormat>Breitbild</PresentationFormat>
  <Paragraphs>67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Design_energyECO</vt:lpstr>
      <vt:lpstr>Vorstellung von</vt:lpstr>
      <vt:lpstr>Inhalt </vt:lpstr>
      <vt:lpstr>Wer sind Wir?</vt:lpstr>
      <vt:lpstr>PowerPoint-Präsentation</vt:lpstr>
      <vt:lpstr>Unterschied zwischen Manger und Berater</vt:lpstr>
      <vt:lpstr>Was wollen wir bei euch machen?</vt:lpstr>
      <vt:lpstr>Was haben wir bereits an anderen Schulen gemacht?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Vorstellung von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von</dc:title>
  <dc:creator>Levi Perner</dc:creator>
  <cp:lastModifiedBy>Levi Perner</cp:lastModifiedBy>
  <cp:revision>17</cp:revision>
  <dcterms:created xsi:type="dcterms:W3CDTF">2020-05-06T11:36:06Z</dcterms:created>
  <dcterms:modified xsi:type="dcterms:W3CDTF">2020-05-06T13:04:00Z</dcterms:modified>
</cp:coreProperties>
</file>